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bookmarkIdSeed="2">
  <p:sldMasterIdLst>
    <p:sldMasterId id="2147484399" r:id="rId1"/>
  </p:sldMasterIdLst>
  <p:notesMasterIdLst>
    <p:notesMasterId r:id="rId15"/>
  </p:notesMasterIdLst>
  <p:handoutMasterIdLst>
    <p:handoutMasterId r:id="rId16"/>
  </p:handoutMasterIdLst>
  <p:sldIdLst>
    <p:sldId id="962" r:id="rId2"/>
    <p:sldId id="1107" r:id="rId3"/>
    <p:sldId id="1108" r:id="rId4"/>
    <p:sldId id="1117" r:id="rId5"/>
    <p:sldId id="1118" r:id="rId6"/>
    <p:sldId id="1109" r:id="rId7"/>
    <p:sldId id="1110" r:id="rId8"/>
    <p:sldId id="1111" r:id="rId9"/>
    <p:sldId id="1112" r:id="rId10"/>
    <p:sldId id="965" r:id="rId11"/>
    <p:sldId id="1114" r:id="rId12"/>
    <p:sldId id="1115" r:id="rId13"/>
    <p:sldId id="1116" r:id="rId14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9900"/>
    <a:srgbClr val="FFCC66"/>
    <a:srgbClr val="FFCC99"/>
    <a:srgbClr val="FFFFFF"/>
    <a:srgbClr val="EFAF0F"/>
    <a:srgbClr val="FF0000"/>
    <a:srgbClr val="3333CC"/>
    <a:srgbClr val="007E3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26" autoAdjust="0"/>
    <p:restoredTop sz="96203" autoAdjust="0"/>
  </p:normalViewPr>
  <p:slideViewPr>
    <p:cSldViewPr>
      <p:cViewPr varScale="1">
        <p:scale>
          <a:sx n="108" d="100"/>
          <a:sy n="108" d="100"/>
        </p:scale>
        <p:origin x="19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4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6" d="100"/>
          <a:sy n="36" d="100"/>
        </p:scale>
        <p:origin x="-2434" y="-91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27A2AF9-2F5E-4532-9936-E1AC3A27AF49}" type="slidenum">
              <a:rPr lang="it-IT" altLang="zh-CN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970026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1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zh-CN" noProof="0" smtClean="0"/>
              <a:t>Fare clic per modificare gli stili del testo dello schema</a:t>
            </a:r>
          </a:p>
          <a:p>
            <a:pPr lvl="1"/>
            <a:r>
              <a:rPr lang="it-IT" altLang="zh-CN" noProof="0" smtClean="0"/>
              <a:t>Secondo livello</a:t>
            </a:r>
          </a:p>
          <a:p>
            <a:pPr lvl="2"/>
            <a:r>
              <a:rPr lang="it-IT" altLang="zh-CN" noProof="0" smtClean="0"/>
              <a:t>Terzo livello</a:t>
            </a:r>
          </a:p>
          <a:p>
            <a:pPr lvl="3"/>
            <a:r>
              <a:rPr lang="it-IT" altLang="zh-CN" noProof="0" smtClean="0"/>
              <a:t>Quarto livello</a:t>
            </a:r>
          </a:p>
          <a:p>
            <a:pPr lvl="4"/>
            <a:r>
              <a:rPr lang="it-IT" altLang="zh-CN" noProof="0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99" tIns="45299" rIns="90599" bIns="4529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F11E18-860C-48B4-B788-6E5380DD61BB}" type="slidenum">
              <a:rPr lang="it-IT" altLang="zh-CN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120057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06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06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06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06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106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1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907340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2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760692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3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854937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4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357737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6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317082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7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71967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8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772124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76380" indent="-298608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94431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72204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149977" indent="-238886"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627749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105521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583294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061066" indent="-238886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43D2E89-991E-4A80-9D57-F6021952C057}" type="slidenum">
              <a:rPr lang="it-IT" altLang="it-IT" sz="1300"/>
              <a:pPr/>
              <a:t>9</a:t>
            </a:fld>
            <a:endParaRPr lang="it-IT" altLang="it-IT" sz="13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94059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DC6E6-C32F-4AD4-9415-192A014A4DE9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191084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955F3-3475-4781-B860-E3E17539DA69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2343451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D756A0-CE98-4131-85C8-ABC8E39BE39F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2385934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C0ED72-26E8-4F7B-B05A-69EF82845B3B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24317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39AED0-D4E6-4126-AC8F-565A7FFEDFFD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359154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10F097-B962-416E-9A5B-3AA66297172B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783588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8B5CD4-DD2F-4488-9CC4-44025000DCF8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187683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6881E3-E47E-4147-BD46-D6E2F94040F9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35142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C08BFE-062E-479C-9CA2-30F147AECEB0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169255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BEC163-25C1-40AC-ADFD-9FBFD0165080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3131956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59BA5E-979B-44E5-B729-1E2D894D4856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</p:spTree>
    <p:extLst>
      <p:ext uri="{BB962C8B-B14F-4D97-AF65-F5344CB8AC3E}">
        <p14:creationId xmlns:p14="http://schemas.microsoft.com/office/powerpoint/2010/main" val="139870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DF8B8AC-D7B8-4095-B5A6-9588E35A1806}" type="slidenum">
              <a:rPr lang="it-IT" altLang="zh-CN" smtClean="0"/>
              <a:pPr>
                <a:defRPr/>
              </a:pPr>
              <a:t>‹N›</a:t>
            </a:fld>
            <a:endParaRPr lang="it-IT" altLang="zh-CN"/>
          </a:p>
        </p:txBody>
      </p:sp>
      <p:sp>
        <p:nvSpPr>
          <p:cNvPr id="7" name="Line 16"/>
          <p:cNvSpPr>
            <a:spLocks noChangeShapeType="1"/>
          </p:cNvSpPr>
          <p:nvPr userDrawn="1"/>
        </p:nvSpPr>
        <p:spPr bwMode="auto">
          <a:xfrm>
            <a:off x="107950" y="692150"/>
            <a:ext cx="8964613" cy="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351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06" r:id="rId7"/>
    <p:sldLayoutId id="2147484407" r:id="rId8"/>
    <p:sldLayoutId id="2147484408" r:id="rId9"/>
    <p:sldLayoutId id="2147484409" r:id="rId10"/>
    <p:sldLayoutId id="21474844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miniditalia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camminilauretani.e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179512" y="1268760"/>
            <a:ext cx="8748464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it-IT" altLang="it-IT" dirty="0" smtClean="0">
                <a:latin typeface="Arial Black" charset="0"/>
              </a:rPr>
              <a:t>I Cammini nelle Marche</a:t>
            </a:r>
          </a:p>
          <a:p>
            <a:pPr algn="ctr"/>
            <a:endParaRPr lang="it-IT" altLang="it-IT" dirty="0">
              <a:latin typeface="Arial Black" charset="0"/>
            </a:endParaRPr>
          </a:p>
          <a:p>
            <a:pPr algn="just"/>
            <a:r>
              <a:rPr lang="it-IT" sz="1800" dirty="0"/>
              <a:t>Dopo l’anno dei Cammini del 2016 e la pubblicazione dell’Atlante Digitale dei Cammini d’Italia lo scorso Novembre, la Regione Marche intende continuare a valorizzare e promuovere sempre di più i Cammini presenti nella regione tra cui la via Lauretana nel percorso da Assisi a Loreto e il Cammino Francescano della Marca da Assisi ad Ascoli Piceno, al momento gli unici cammini ufficialmente inseriti nell’Atlante digitale dei Cammini </a:t>
            </a:r>
            <a:r>
              <a:rPr lang="it-IT" sz="1800" u="sng" dirty="0">
                <a:hlinkClick r:id="rId3"/>
              </a:rPr>
              <a:t>www.camminiditalia.it</a:t>
            </a:r>
            <a:r>
              <a:rPr lang="it-IT" sz="1800" dirty="0" smtClean="0"/>
              <a:t>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00919" y="4189683"/>
            <a:ext cx="6415297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endParaRPr lang="it-IT" sz="1800" dirty="0"/>
          </a:p>
          <a:p>
            <a:pPr algn="just"/>
            <a:r>
              <a:rPr lang="it-IT" sz="1800" dirty="0"/>
              <a:t>L’Italia e le Marche in generale sono sempre di più meta di un turismo “scelto” e consapevole di chi vuole conoscere il territorio attraverso una rete di mobilità slow e di chi vuole “perdersi” senza fretta nel paesaggio, attraversando quei borghi tra i più belli d’Italia </a:t>
            </a:r>
            <a:r>
              <a:rPr lang="it-IT" sz="1800" dirty="0" smtClean="0"/>
              <a:t>entrando </a:t>
            </a:r>
            <a:r>
              <a:rPr lang="it-IT" sz="1800" dirty="0"/>
              <a:t>a contatto con la storia, le tradizioni e il tessuto sociale che li contraddistingue.</a:t>
            </a:r>
          </a:p>
          <a:p>
            <a:pPr algn="ctr"/>
            <a:endParaRPr lang="it-IT" alt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353389"/>
            <a:ext cx="2627784" cy="197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6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36712"/>
            <a:ext cx="8208912" cy="586904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39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179512" y="1268760"/>
            <a:ext cx="8784976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it-IT" altLang="it-IT" dirty="0" smtClean="0">
                <a:latin typeface="Arial Black" charset="0"/>
              </a:rPr>
              <a:t>La Via Lauretana</a:t>
            </a:r>
          </a:p>
          <a:p>
            <a:pPr algn="ctr"/>
            <a:endParaRPr lang="it-IT" altLang="it-IT" dirty="0">
              <a:latin typeface="Arial Black" charset="0"/>
            </a:endParaRPr>
          </a:p>
          <a:p>
            <a:pPr algn="just"/>
            <a:r>
              <a:rPr lang="it-IT" sz="1800" dirty="0"/>
              <a:t>E’ in questa cornice che la Regione Marche sta credendo fermamente </a:t>
            </a:r>
            <a:r>
              <a:rPr lang="it-IT" sz="1800" dirty="0" smtClean="0"/>
              <a:t>in questo cluster </a:t>
            </a:r>
            <a:r>
              <a:rPr lang="it-IT" sz="1800" dirty="0"/>
              <a:t>turistico </a:t>
            </a:r>
            <a:r>
              <a:rPr lang="it-IT" sz="1800" dirty="0" smtClean="0"/>
              <a:t>che </a:t>
            </a:r>
            <a:r>
              <a:rPr lang="it-IT" sz="1800" dirty="0"/>
              <a:t>si rivolge ai pellegrini ma più in generale al popolo dei camminatori ogni anno sempre più </a:t>
            </a:r>
            <a:r>
              <a:rPr lang="it-IT" sz="1800" dirty="0" smtClean="0"/>
              <a:t>numeroso.</a:t>
            </a:r>
          </a:p>
          <a:p>
            <a:pPr algn="just"/>
            <a:endParaRPr lang="it-IT" sz="1800" dirty="0"/>
          </a:p>
          <a:p>
            <a:pPr algn="just"/>
            <a:r>
              <a:rPr lang="it-IT" sz="1800" dirty="0"/>
              <a:t>Il primo passo è rappresentato dall’approvazione lo scorso 03 Aprile con la Delibera di Giunta Regionale n. </a:t>
            </a:r>
            <a:r>
              <a:rPr lang="it-IT" sz="1800" dirty="0" smtClean="0"/>
              <a:t>416 del </a:t>
            </a:r>
            <a:r>
              <a:rPr lang="it-IT" sz="1800" dirty="0"/>
              <a:t>progetto e del tracciato marchigiano di quella Via Lauretana </a:t>
            </a:r>
            <a:r>
              <a:rPr lang="it-IT" sz="1800" dirty="0" smtClean="0"/>
              <a:t>(via </a:t>
            </a:r>
            <a:r>
              <a:rPr lang="it-IT" sz="1800" dirty="0"/>
              <a:t>postale) che venne aperta da Roma a Loreto nel </a:t>
            </a:r>
            <a:r>
              <a:rPr lang="it-IT" sz="1800" dirty="0" smtClean="0"/>
              <a:t>1578.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3555307" y="3903345"/>
            <a:ext cx="5481189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just"/>
            <a:endParaRPr lang="it-IT" sz="1800" dirty="0"/>
          </a:p>
          <a:p>
            <a:pPr algn="just"/>
            <a:r>
              <a:rPr lang="it-IT" sz="1800" dirty="0"/>
              <a:t>La via che si snodava con un percorso di fondovalle perché doveva essere adatta al passaggio delle carrozze,  </a:t>
            </a:r>
            <a:r>
              <a:rPr lang="it-IT" sz="1800" dirty="0" smtClean="0"/>
              <a:t>con la sua </a:t>
            </a:r>
            <a:r>
              <a:rPr lang="it-IT" sz="1800" dirty="0"/>
              <a:t>riscoperta qualche anno fa,  è diventata un itinerario molto richiesto anche grazie alla visibilità offerta dal sito dedicato ai cammini del </a:t>
            </a:r>
            <a:r>
              <a:rPr lang="it-IT" sz="1800" dirty="0" err="1"/>
              <a:t>Mibact</a:t>
            </a:r>
            <a:r>
              <a:rPr lang="it-IT" sz="1800" dirty="0"/>
              <a:t> (numerosi sono i contatti giornalieri alla mail a disposizione degli utenti del sito dedicato ai Cammini lauretani).</a:t>
            </a:r>
          </a:p>
          <a:p>
            <a:pPr algn="ctr"/>
            <a:endParaRPr lang="it-IT" alt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21088"/>
            <a:ext cx="3246805" cy="211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5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179512" y="1268760"/>
            <a:ext cx="874846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it-IT" altLang="it-IT" dirty="0" smtClean="0">
                <a:latin typeface="Arial Black" charset="0"/>
              </a:rPr>
              <a:t>La Via Lauretana</a:t>
            </a:r>
          </a:p>
          <a:p>
            <a:pPr algn="ctr"/>
            <a:endParaRPr lang="it-IT" altLang="it-IT" dirty="0">
              <a:latin typeface="Arial Black" charset="0"/>
            </a:endParaRPr>
          </a:p>
          <a:p>
            <a:r>
              <a:rPr lang="it-IT" sz="1800" dirty="0"/>
              <a:t>In particolare il progetto prevede l’attuazione di due macro linee di attività:</a:t>
            </a:r>
          </a:p>
          <a:p>
            <a:r>
              <a:rPr lang="it-IT" sz="1800" dirty="0"/>
              <a:t> 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sz="1800" dirty="0"/>
              <a:t>Valorizzazione del tracciato e sua fruibilità (si tratta di interventi </a:t>
            </a:r>
            <a:r>
              <a:rPr lang="it-IT" sz="1800" dirty="0" smtClean="0"/>
              <a:t>che </a:t>
            </a:r>
            <a:r>
              <a:rPr lang="it-IT" sz="1800" dirty="0"/>
              <a:t>riguardano la messa in sicurezza di alcuni tratti es. guado di fiumi o creazione di attraversamenti pedonali), segnaletica e creazione aree di sosta lungo il tragitto nel tratto </a:t>
            </a:r>
            <a:r>
              <a:rPr lang="it-IT" sz="1800" dirty="0" smtClean="0"/>
              <a:t>marchigiano.</a:t>
            </a:r>
            <a:endParaRPr lang="it-IT" sz="1800" dirty="0"/>
          </a:p>
          <a:p>
            <a:pPr algn="just"/>
            <a:r>
              <a:rPr lang="it-IT" sz="1800" dirty="0"/>
              <a:t> </a:t>
            </a:r>
            <a:r>
              <a:rPr lang="it-IT" sz="1800" dirty="0" smtClean="0"/>
              <a:t>   Coordinatore</a:t>
            </a:r>
            <a:r>
              <a:rPr lang="it-IT" sz="1800" dirty="0"/>
              <a:t>: Comune di Tolentino </a:t>
            </a:r>
          </a:p>
          <a:p>
            <a:pPr algn="just"/>
            <a:r>
              <a:rPr lang="it-IT" sz="1800" dirty="0"/>
              <a:t> </a:t>
            </a:r>
            <a:r>
              <a:rPr lang="it-IT" sz="1800" dirty="0" smtClean="0"/>
              <a:t>   Importo: </a:t>
            </a:r>
            <a:r>
              <a:rPr lang="it-IT" sz="1800" dirty="0"/>
              <a:t>€ 900.000,00</a:t>
            </a:r>
          </a:p>
          <a:p>
            <a:pPr algn="just"/>
            <a:r>
              <a:rPr lang="it-IT" sz="1800" dirty="0"/>
              <a:t> 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sz="1800" dirty="0"/>
              <a:t>Valorizzazione dei Cammini </a:t>
            </a:r>
            <a:r>
              <a:rPr lang="it-IT" sz="1800" dirty="0" smtClean="0"/>
              <a:t>lauretani: con </a:t>
            </a:r>
            <a:r>
              <a:rPr lang="it-IT" sz="1800" dirty="0"/>
              <a:t>azioni di promozione e comunicazione (eventi, stampa materiale promozionale, implementazione sito e </a:t>
            </a:r>
            <a:r>
              <a:rPr lang="it-IT" sz="1800" dirty="0" err="1"/>
              <a:t>app</a:t>
            </a:r>
            <a:r>
              <a:rPr lang="it-IT" sz="1800" dirty="0"/>
              <a:t> ecc.. stesura dossier e presentazione dello stesso per il riconoscimento di Cammino d’Europa</a:t>
            </a:r>
            <a:r>
              <a:rPr lang="it-IT" sz="1800" dirty="0" smtClean="0"/>
              <a:t>).</a:t>
            </a:r>
            <a:endParaRPr lang="it-IT" sz="1800" dirty="0"/>
          </a:p>
          <a:p>
            <a:pPr algn="just"/>
            <a:r>
              <a:rPr lang="it-IT" sz="1800" dirty="0"/>
              <a:t> </a:t>
            </a:r>
            <a:r>
              <a:rPr lang="it-IT" sz="1800" dirty="0" smtClean="0"/>
              <a:t>   Coordinatore</a:t>
            </a:r>
            <a:r>
              <a:rPr lang="it-IT" sz="1800" dirty="0"/>
              <a:t>: Comune di Loreto</a:t>
            </a:r>
          </a:p>
          <a:p>
            <a:pPr algn="just"/>
            <a:r>
              <a:rPr lang="it-IT" sz="1800" dirty="0" smtClean="0"/>
              <a:t>    Importo: </a:t>
            </a:r>
            <a:r>
              <a:rPr lang="it-IT" sz="1800" dirty="0"/>
              <a:t>€ </a:t>
            </a:r>
            <a:r>
              <a:rPr lang="it-IT" sz="1800" dirty="0" smtClean="0"/>
              <a:t>200.000,00</a:t>
            </a:r>
          </a:p>
          <a:p>
            <a:pPr algn="just"/>
            <a:endParaRPr lang="it-IT" sz="1800" dirty="0"/>
          </a:p>
          <a:p>
            <a:pPr algn="just"/>
            <a:r>
              <a:rPr lang="it-IT" sz="1800" b="1" dirty="0" smtClean="0"/>
              <a:t>Totale € 1.100.000,00</a:t>
            </a:r>
            <a:endParaRPr lang="it-IT" sz="1800" b="1" dirty="0"/>
          </a:p>
          <a:p>
            <a:pPr algn="ctr"/>
            <a:endParaRPr lang="it-IT" alt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4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340768"/>
            <a:ext cx="9036496" cy="2449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it-IT" b="1" dirty="0" smtClean="0"/>
              <a:t>Comuni </a:t>
            </a:r>
            <a:r>
              <a:rPr lang="it-IT" b="1" dirty="0"/>
              <a:t>coinvolti</a:t>
            </a:r>
            <a:r>
              <a:rPr lang="it-IT" b="1" dirty="0" smtClean="0"/>
              <a:t>:</a:t>
            </a:r>
          </a:p>
          <a:p>
            <a:endParaRPr lang="it-IT" dirty="0"/>
          </a:p>
          <a:p>
            <a:pPr algn="just"/>
            <a:r>
              <a:rPr lang="it-IT" dirty="0"/>
              <a:t>Serravalle del Chienti, Visso, Muccia, Camerino, </a:t>
            </a:r>
            <a:r>
              <a:rPr lang="it-IT" dirty="0" err="1" smtClean="0"/>
              <a:t>Valfornace</a:t>
            </a:r>
            <a:r>
              <a:rPr lang="it-IT" dirty="0"/>
              <a:t>, Caldarola, Camporotondo di Fiastrone,  Serrapetrona, Belforte del Chienti, San Severino Marche, Tolentino, Pollenza, Cessapalombo, San Ginesio, Treia, Appignano, Macerata, Recanati, Montecassiano, Montelupone, Loreto.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7504" y="364502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u="sng" dirty="0"/>
              <a:t>Finanziamenti per Cammini Lauretani:</a:t>
            </a:r>
            <a:endParaRPr lang="it-IT" dirty="0"/>
          </a:p>
          <a:p>
            <a:pPr algn="just"/>
            <a:r>
              <a:rPr lang="it-IT" dirty="0"/>
              <a:t>€ 1.100.000 </a:t>
            </a:r>
            <a:r>
              <a:rPr lang="it-IT" dirty="0" smtClean="0"/>
              <a:t> Fondi </a:t>
            </a:r>
            <a:r>
              <a:rPr lang="it-IT" dirty="0"/>
              <a:t>POR FESR (DGR </a:t>
            </a:r>
            <a:r>
              <a:rPr lang="it-IT" dirty="0" smtClean="0"/>
              <a:t>416 approvata </a:t>
            </a:r>
            <a:r>
              <a:rPr lang="it-IT" dirty="0"/>
              <a:t>il 03/04/2018</a:t>
            </a:r>
            <a:r>
              <a:rPr lang="it-IT" dirty="0" smtClean="0"/>
              <a:t>).</a:t>
            </a:r>
            <a:endParaRPr lang="it-IT" dirty="0"/>
          </a:p>
          <a:p>
            <a:pPr algn="just"/>
            <a:r>
              <a:rPr lang="it-IT" dirty="0"/>
              <a:t>€ 2.500.000 </a:t>
            </a:r>
            <a:r>
              <a:rPr lang="it-IT" dirty="0" smtClean="0"/>
              <a:t>in corso di approvazione POR </a:t>
            </a:r>
            <a:r>
              <a:rPr lang="it-IT" dirty="0"/>
              <a:t>FESR SISMA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smtClean="0"/>
              <a:t>per </a:t>
            </a:r>
            <a:r>
              <a:rPr lang="it-IT" dirty="0"/>
              <a:t>la misura dei Cammini lauretani nell’area </a:t>
            </a:r>
            <a:r>
              <a:rPr lang="it-IT" dirty="0" smtClean="0"/>
              <a:t>cratere.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Risorse su FSC 2014/2020 (Piano stralcio cultura e turismo). La cifra non è ancora </a:t>
            </a:r>
            <a:r>
              <a:rPr lang="it-IT" dirty="0" smtClean="0"/>
              <a:t>definita perché è attualmente in corso la concertazione </a:t>
            </a:r>
            <a:r>
              <a:rPr lang="it-IT" dirty="0"/>
              <a:t>tra le Regioni ed il </a:t>
            </a:r>
            <a:r>
              <a:rPr lang="it-IT" dirty="0" err="1" smtClean="0"/>
              <a:t>Mibact</a:t>
            </a:r>
            <a:r>
              <a:rPr lang="it-IT" dirty="0" smtClean="0"/>
              <a:t>.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375756" y="1002214"/>
            <a:ext cx="39604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it-IT" sz="2000" dirty="0">
                <a:latin typeface="Arial Black" charset="0"/>
              </a:rPr>
              <a:t>La Via </a:t>
            </a:r>
            <a:r>
              <a:rPr lang="it-IT" altLang="it-IT" sz="2000" dirty="0" smtClean="0">
                <a:latin typeface="Arial Black" charset="0"/>
              </a:rPr>
              <a:t>Lauretana</a:t>
            </a:r>
            <a:endParaRPr lang="it-IT" altLang="it-IT" sz="2000" dirty="0">
              <a:latin typeface="Arial Black" charset="0"/>
            </a:endParaRPr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251520" y="1340768"/>
            <a:ext cx="87484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it-IT" altLang="it-IT" dirty="0" smtClean="0">
                <a:latin typeface="Arial Black" charset="0"/>
              </a:rPr>
              <a:t>La Via Lauretana da Roma a Loreto</a:t>
            </a:r>
          </a:p>
          <a:p>
            <a:pPr algn="ctr"/>
            <a:endParaRPr lang="it-IT" altLang="it-IT" dirty="0">
              <a:latin typeface="Arial Black" charset="0"/>
            </a:endParaRPr>
          </a:p>
          <a:p>
            <a:pPr algn="ctr"/>
            <a:endParaRPr lang="it-IT" alt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32856"/>
            <a:ext cx="8892480" cy="311829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07504" y="5373216"/>
            <a:ext cx="8748464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it-IT" altLang="it-I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Carta del 1790</a:t>
            </a:r>
          </a:p>
          <a:p>
            <a:pPr algn="ctr"/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44578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179512" y="1268760"/>
            <a:ext cx="874846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it-IT" altLang="it-IT" dirty="0" smtClean="0">
                <a:latin typeface="Arial Black" charset="0"/>
              </a:rPr>
              <a:t>La Via Lauretana e la valorizzazione dei </a:t>
            </a:r>
          </a:p>
          <a:p>
            <a:pPr algn="ctr"/>
            <a:r>
              <a:rPr lang="it-IT" altLang="it-IT" dirty="0" smtClean="0">
                <a:latin typeface="Arial Black" charset="0"/>
              </a:rPr>
              <a:t>«Cammini Lauretani»</a:t>
            </a:r>
          </a:p>
          <a:p>
            <a:pPr algn="just"/>
            <a:endParaRPr lang="it-IT" dirty="0">
              <a:latin typeface="Arial Black" charset="0"/>
            </a:endParaRPr>
          </a:p>
          <a:p>
            <a:pPr algn="just"/>
            <a:r>
              <a:rPr lang="it-IT" sz="1800" dirty="0"/>
              <a:t>A</a:t>
            </a:r>
            <a:r>
              <a:rPr lang="it-IT" sz="1800" dirty="0" smtClean="0"/>
              <a:t>ccanto </a:t>
            </a:r>
            <a:r>
              <a:rPr lang="it-IT" sz="1800" dirty="0"/>
              <a:t>ad una viabilità ufficiale rappresentata dalla via lauretana (percorso cinquecentesco), numerose sono le testimonianze e le memorie sia di percorrenze più antiche come l’antica Via Romano-Lauretana (da Spoleto per Serravalle del Chienti, Camerino, San Severino Marche, Recanati e Loreto) sia di percorrenze secondarie, che sono comunque importanti e che possono rappresentare un volano per lo sviluppo turistico delle zone interne specialmente quelle colpite dal sisma</a:t>
            </a:r>
            <a:r>
              <a:rPr lang="it-IT" sz="1800" dirty="0" smtClean="0"/>
              <a:t>.</a:t>
            </a:r>
          </a:p>
          <a:p>
            <a:pPr algn="just"/>
            <a:endParaRPr lang="it-IT" sz="1800" dirty="0"/>
          </a:p>
          <a:p>
            <a:pPr algn="just"/>
            <a:r>
              <a:rPr lang="it-IT" sz="1800" dirty="0"/>
              <a:t>Ora è necessario far fare alla via un salto di qualità rendendola maggiormente fruibile e superando quegli aspetti critici del percorso e della promozione del cammino stesso arrivando anche al possibile riconoscimento tra gli Itinerari culturali europei (es. Cammino di Santiago, Francigena ecc...).</a:t>
            </a:r>
          </a:p>
          <a:p>
            <a:pPr algn="ctr"/>
            <a:endParaRPr lang="it-IT" altLang="it-IT" sz="1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2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179512" y="1268760"/>
            <a:ext cx="87484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endParaRPr lang="it-IT" altLang="it-IT" dirty="0">
              <a:latin typeface="Arial Black" charset="0"/>
            </a:endParaRPr>
          </a:p>
          <a:p>
            <a:pPr algn="ctr"/>
            <a:endParaRPr lang="it-IT" altLang="it-IT" sz="1800" dirty="0"/>
          </a:p>
        </p:txBody>
      </p:sp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2555776" y="789178"/>
            <a:ext cx="3456384" cy="576064"/>
          </a:xfrm>
        </p:spPr>
        <p:txBody>
          <a:bodyPr>
            <a:normAutofit/>
          </a:bodyPr>
          <a:lstStyle/>
          <a:p>
            <a:r>
              <a:rPr lang="it-IT" sz="1800" b="1" dirty="0" smtClean="0"/>
              <a:t>Il percorso da Assisi a </a:t>
            </a:r>
            <a:r>
              <a:rPr lang="it-IT" sz="1800" b="1" dirty="0"/>
              <a:t>L</a:t>
            </a:r>
            <a:r>
              <a:rPr lang="it-IT" sz="1800" b="1" dirty="0" smtClean="0"/>
              <a:t>oreto</a:t>
            </a:r>
            <a:endParaRPr lang="it-IT" sz="1800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412776"/>
            <a:ext cx="4219147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1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179512" y="1268760"/>
            <a:ext cx="87484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endParaRPr lang="it-IT" altLang="it-IT" dirty="0">
              <a:latin typeface="Arial Black" charset="0"/>
            </a:endParaRPr>
          </a:p>
          <a:p>
            <a:pPr algn="ctr"/>
            <a:endParaRPr lang="it-IT" altLang="it-IT" sz="18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16881"/>
            <a:ext cx="9036496" cy="5808400"/>
          </a:xfrm>
          <a:prstGeom prst="rect">
            <a:avLst/>
          </a:prstGeom>
        </p:spPr>
      </p:pic>
      <p:sp>
        <p:nvSpPr>
          <p:cNvPr id="7" name="Titolo 2"/>
          <p:cNvSpPr txBox="1">
            <a:spLocks/>
          </p:cNvSpPr>
          <p:nvPr/>
        </p:nvSpPr>
        <p:spPr>
          <a:xfrm>
            <a:off x="2771800" y="714845"/>
            <a:ext cx="34563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1800" b="1" dirty="0" smtClean="0"/>
              <a:t>Il tracciato marchigiano</a:t>
            </a:r>
            <a:endParaRPr lang="it-IT" sz="18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0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1340768"/>
            <a:ext cx="4139952" cy="3580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www.camminilauretani.eu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Lunghezza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itinerario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circa 150 km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Lunghezza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 delle tappe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 km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Georeferenziazione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tracciato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Percorribilità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tracciato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Percorribilità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tracciato in bicicletta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211960" y="1700808"/>
            <a:ext cx="4716016" cy="4012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Numero di tappe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7 tappe per il tratto Assisi / 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Loreto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1^ tappa: Assisi – spello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2^ tappa: Spello – Colfiorito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3^ tappa: Colfiorito – Muccia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4^ tappa: Muccia – Belforte del Chienti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5^ tappa: Belforte del Chienti – Tolentino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6^ tappa: Tolentino – Macerata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7^ tappa: Macerata – Montecassiano – Loreto (ovest)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Macerata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Montelupone – Loreto (est)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843808" y="872796"/>
            <a:ext cx="46805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Dati del progetto via </a:t>
            </a:r>
            <a:r>
              <a:rPr lang="it-IT" sz="20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Lauretana: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843808" y="872796"/>
            <a:ext cx="39604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Ipotesi di immagine grafica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1142877" cy="227687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89466" y="37145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Logo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31" y="1340769"/>
            <a:ext cx="5026576" cy="3744416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707904" y="507083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Ipotesi di segnaletica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11" y="4941168"/>
            <a:ext cx="2317988" cy="1577727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9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843808" y="872796"/>
            <a:ext cx="39604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Ipotesi di immagine grafica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104"/>
            <a:ext cx="3275856" cy="229038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347864" y="6286152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Ipotesi segnaletica delle aree di sosta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37854"/>
            <a:ext cx="5004048" cy="302725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313665" y="1337854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Carta del Pellegrino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2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843808" y="872796"/>
            <a:ext cx="396044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Promozione e Valorizzazione</a:t>
            </a: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07504" y="3789040"/>
            <a:ext cx="8928992" cy="266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interventi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riguardanti i Cammini ben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inseriranno  nell’</a:t>
            </a:r>
            <a:r>
              <a:rPr lang="it-IT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Anno Nazionale del Turismo Lento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previsto per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</a:t>
            </a:r>
            <a:r>
              <a:rPr lang="it-IT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2019,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come annunciato dal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Ministero dei Beni Culturali e del Turismo e sarà quindi un ottima occasione per valorizzare i territori italiani meno conosciuti e rilanciarli in chiave sostenibile con esperienze di viaggio innovative, dai treni storici ad alta panoramicità, agli itinerari culturali,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cammini,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alle </a:t>
            </a:r>
            <a:r>
              <a:rPr lang="it-IT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ciclovie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ai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viaggi a cavallo.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84633"/>
            <a:ext cx="1829312" cy="1908162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2123728" y="1268760"/>
            <a:ext cx="6912768" cy="2862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prossimi mesi, grazie al contributo dei fondi europei e statali, saranno messe in campo risorse ed energie per recuperare e mettere in sicurezza il tracciato e parallelamente intraprendere tutta una serie di azioni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promozione e comunicazione dello stesso, in modo che possa essere sempre più conosciuto ed apprezzato sia dai pellegrini sia dai turisti, che 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scelgono </a:t>
            </a:r>
            <a:r>
              <a:rPr lang="it-IT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questo modo di visitare il territorio attraverso una mobilità dolce e sostenibile</a:t>
            </a:r>
            <a:r>
              <a:rPr lang="it-IT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791" y="35505"/>
            <a:ext cx="1313105" cy="64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26067</TotalTime>
  <Words>792</Words>
  <Application>Microsoft Office PowerPoint</Application>
  <PresentationFormat>Presentazione su schermo (4:3)</PresentationFormat>
  <Paragraphs>82</Paragraphs>
  <Slides>13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ＭＳ Ｐゴシック</vt:lpstr>
      <vt:lpstr>宋体</vt:lpstr>
      <vt:lpstr>Arial</vt:lpstr>
      <vt:lpstr>Arial Black</vt:lpstr>
      <vt:lpstr>Calibri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percorso da Assisi a Loreto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Ideas srl per Regione Marche</dc:creator>
  <cp:lastModifiedBy>Claudia Lanari</cp:lastModifiedBy>
  <cp:revision>1391</cp:revision>
  <cp:lastPrinted>2018-04-10T14:12:56Z</cp:lastPrinted>
  <dcterms:created xsi:type="dcterms:W3CDTF">2011-01-17T16:49:46Z</dcterms:created>
  <dcterms:modified xsi:type="dcterms:W3CDTF">2018-04-11T09:50:03Z</dcterms:modified>
</cp:coreProperties>
</file>